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57" r:id="rId6"/>
    <p:sldId id="258" r:id="rId7"/>
    <p:sldId id="259" r:id="rId8"/>
    <p:sldId id="269" r:id="rId9"/>
    <p:sldId id="270" r:id="rId10"/>
    <p:sldId id="271" r:id="rId11"/>
    <p:sldId id="273" r:id="rId12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7" orient="horz" pos="2500" userDrawn="1">
          <p15:clr>
            <a:srgbClr val="A4A3A4"/>
          </p15:clr>
        </p15:guide>
        <p15:guide id="8" pos="49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7F1E4"/>
    <a:srgbClr val="B8D3E8"/>
    <a:srgbClr val="197DCE"/>
    <a:srgbClr val="BC7FBB"/>
    <a:srgbClr val="7FC6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284E427A-3D55-4303-BF80-6455036E1DE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291" autoAdjust="0"/>
  </p:normalViewPr>
  <p:slideViewPr>
    <p:cSldViewPr snapToGrid="0" showGuides="1">
      <p:cViewPr varScale="1">
        <p:scale>
          <a:sx n="114" d="100"/>
          <a:sy n="114" d="100"/>
        </p:scale>
        <p:origin x="414" y="114"/>
      </p:cViewPr>
      <p:guideLst>
        <p:guide pos="3840"/>
        <p:guide orient="horz" pos="2500"/>
        <p:guide pos="495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2965" y="4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08B8B31-1CFE-4A78-A796-40061C1B298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F5D168-A009-4B34-B08F-277E0D6AB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D47A4C-1800-412B-9042-C93F1924AECC}" type="datetimeFigureOut">
              <a:rPr lang="en-US" smtClean="0"/>
              <a:t>4/29/2021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C826E-30C5-4DD2-97CD-F700F8EBBFC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1BE32A-EDDE-428D-8FA7-84F681D978C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1FD62-43B6-432F-96E1-BCDE3916E10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3833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00EB3D-2307-4317-8A1D-B47FA45245F0}" type="datetimeFigureOut">
              <a:rPr lang="en-US" noProof="0" smtClean="0"/>
              <a:t>4/29/2021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D78A92-0141-4330-8F3E-FAADFAC2384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48887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Da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1" name="Text Placeholder 26">
            <a:extLst>
              <a:ext uri="{FF2B5EF4-FFF2-40B4-BE49-F238E27FC236}">
                <a16:creationId xmlns:a16="http://schemas.microsoft.com/office/drawing/2014/main" id="{E013E669-E15F-4096-81CC-6637C4A9F9E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1680191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000" b="1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20XX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23" name="Text Placeholder 26">
            <a:extLst>
              <a:ext uri="{FF2B5EF4-FFF2-40B4-BE49-F238E27FC236}">
                <a16:creationId xmlns:a16="http://schemas.microsoft.com/office/drawing/2014/main" id="{5BB088E3-63C1-423F-A939-150B8E1F87A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1333943"/>
            <a:ext cx="4367531" cy="324417"/>
          </a:xfrm>
        </p:spPr>
        <p:txBody>
          <a:bodyPr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Month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2A3D73F7-77EC-4576-B541-20C032F462DC}"/>
              </a:ext>
            </a:extLst>
          </p:cNvPr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1050857" y="4720037"/>
            <a:ext cx="10090287" cy="1101897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Tagline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6819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lake and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Text Placeholder 26">
            <a:extLst>
              <a:ext uri="{FF2B5EF4-FFF2-40B4-BE49-F238E27FC236}">
                <a16:creationId xmlns:a16="http://schemas.microsoft.com/office/drawing/2014/main" id="{82190F1B-1701-4806-870F-8FC7F32FE4A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912235" y="4222968"/>
            <a:ext cx="4367531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+7 678-555-0128</a:t>
            </a:r>
          </a:p>
        </p:txBody>
      </p:sp>
      <p:sp>
        <p:nvSpPr>
          <p:cNvPr id="18" name="Text Placeholder 26">
            <a:extLst>
              <a:ext uri="{FF2B5EF4-FFF2-40B4-BE49-F238E27FC236}">
                <a16:creationId xmlns:a16="http://schemas.microsoft.com/office/drawing/2014/main" id="{972B7F81-5409-42D9-B44C-88D9CBD9BAD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912235" y="3927698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Phone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AA54554-5CE2-43AD-979D-F095482C49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50857" y="2655074"/>
            <a:ext cx="10090287" cy="60665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noProof="0"/>
              <a:t>Alexander Martensson</a:t>
            </a:r>
          </a:p>
        </p:txBody>
      </p:sp>
      <p:sp>
        <p:nvSpPr>
          <p:cNvPr id="20" name="Text Placeholder 26">
            <a:extLst>
              <a:ext uri="{FF2B5EF4-FFF2-40B4-BE49-F238E27FC236}">
                <a16:creationId xmlns:a16="http://schemas.microsoft.com/office/drawing/2014/main" id="{A1D8F0C1-128A-435B-8585-F0B32496EC79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3135722" y="5230723"/>
            <a:ext cx="5920556" cy="474519"/>
          </a:xfrm>
        </p:spPr>
        <p:txBody>
          <a:bodyPr>
            <a:noAutofit/>
          </a:bodyPr>
          <a:lstStyle>
            <a:lvl1pPr marL="0" indent="0" algn="ctr">
              <a:buNone/>
              <a:defRPr sz="35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martensson@example.com</a:t>
            </a:r>
          </a:p>
        </p:txBody>
      </p:sp>
      <p:sp>
        <p:nvSpPr>
          <p:cNvPr id="22" name="Text Placeholder 26">
            <a:extLst>
              <a:ext uri="{FF2B5EF4-FFF2-40B4-BE49-F238E27FC236}">
                <a16:creationId xmlns:a16="http://schemas.microsoft.com/office/drawing/2014/main" id="{90B48E8B-E525-4852-9167-5281C64B1C3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912235" y="4929014"/>
            <a:ext cx="4367531" cy="288000"/>
          </a:xfrm>
        </p:spPr>
        <p:txBody>
          <a:bodyPr>
            <a:noAutofit/>
          </a:bodyPr>
          <a:lstStyle>
            <a:lvl1pPr marL="0" indent="0" algn="ctr">
              <a:buNone/>
              <a:defRPr sz="2000" b="0" i="0">
                <a:solidFill>
                  <a:schemeClr val="bg2"/>
                </a:solidFill>
                <a:latin typeface="+mn-lt"/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Email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0C5EB90F-1ADD-412B-9044-2CC607B786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50856" y="993494"/>
            <a:ext cx="10104124" cy="1517356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YOU!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40A1271-E1E7-40AB-9552-9B4249544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156204" y="2421953"/>
            <a:ext cx="5879592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178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 descr="View of a mountain range">
            <a:extLst>
              <a:ext uri="{FF2B5EF4-FFF2-40B4-BE49-F238E27FC236}">
                <a16:creationId xmlns:a16="http://schemas.microsoft.com/office/drawing/2014/main" id="{1DAC5403-E1D0-4032-A9FE-410B2982643C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46C517-01CF-4924-81A5-DAD4CE0BFA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70000"/>
                </a:schemeClr>
              </a:gs>
              <a:gs pos="100000">
                <a:schemeClr val="accent3">
                  <a:alpha val="7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9AD403-A15F-4A2F-B050-AB874136E7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37021" y="2107415"/>
            <a:ext cx="10117959" cy="2281355"/>
          </a:xfrm>
        </p:spPr>
        <p:txBody>
          <a:bodyPr>
            <a:noAutofit/>
          </a:bodyPr>
          <a:lstStyle>
            <a:lvl1pPr algn="ctr">
              <a:defRPr sz="8000" b="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</a:t>
            </a:r>
            <a:br>
              <a:rPr lang="en-US" noProof="0"/>
            </a:br>
            <a:r>
              <a:rPr lang="en-US" noProof="0"/>
              <a:t>TITLE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91BBC0-FAFE-4A57-9925-6182B74C4C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879848" y="4453465"/>
            <a:ext cx="2432304" cy="64008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08214E67-DE9D-42F7-B713-798383BBD13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37021" y="4720036"/>
            <a:ext cx="10117959" cy="1101898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sz="3500" b="0" i="0" dirty="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385532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1B00995-C0FC-4EC6-A9B0-828FB28FC47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38200" y="1825625"/>
            <a:ext cx="10515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51147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122F4F2-F130-4DBE-B244-1D59BBE5CD9D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D4CE5575-876A-4335-83ED-6B346DA1B4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5035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747488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51A54DF2-9EE6-43F7-A586-88CA6C624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1F82F6E-10E8-4A58-9655-E18D14D7901F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9788" y="1840863"/>
            <a:ext cx="5157787" cy="664211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C2F6C18E-5BCB-42EF-9310-5BD6E011DF2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9BA2923F-D123-40C6-A193-B86D683D5B51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840863"/>
            <a:ext cx="5183188" cy="6642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8305C175-94AC-44DD-9321-0A8DBDF22DA9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59988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09FEF38-E3A7-4527-97CB-AF528BAEBA8F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80012" y="457200"/>
            <a:ext cx="6172200" cy="5408613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bg1"/>
                </a:solidFill>
              </a:defRPr>
            </a:lvl1pPr>
            <a:lvl2pPr>
              <a:defRPr sz="2400">
                <a:solidFill>
                  <a:schemeClr val="bg1"/>
                </a:solidFill>
              </a:defRPr>
            </a:lvl2pPr>
            <a:lvl3pPr>
              <a:defRPr sz="2000">
                <a:solidFill>
                  <a:schemeClr val="bg1"/>
                </a:solidFill>
              </a:defRPr>
            </a:lvl3pPr>
            <a:lvl4pPr>
              <a:defRPr sz="1800">
                <a:solidFill>
                  <a:schemeClr val="bg1"/>
                </a:solidFill>
              </a:defRPr>
            </a:lvl4pPr>
            <a:lvl5pPr>
              <a:defRPr sz="18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27947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39" y="128016"/>
            <a:ext cx="11932919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2105709"/>
            <a:ext cx="374904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1C3E675-6E45-4A81-AEA3-D36388222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E4B599D-7641-40C1-8DAE-110A36403CFF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177592"/>
            <a:ext cx="3932237" cy="3691396"/>
          </a:xfrm>
        </p:spPr>
        <p:txBody>
          <a:bodyPr/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B69B4CE-EB2F-46CF-9A80-64E44E5E95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 anchor="ctr"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98307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312920" y="1667974"/>
            <a:ext cx="356616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F2B3756-19E0-4B2F-B1D5-7664E0B38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1832008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263062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nu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100000">
                <a:schemeClr val="accent3"/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HOW TO USE THIS TEMPLATE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017776" y="1667974"/>
            <a:ext cx="8156448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10000CCD-6AFF-4E65-8858-5502306E581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5578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5D777E5-98F6-416A-8D23-3399269D85C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42535" y="1984171"/>
            <a:ext cx="3103110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C979BADF-99B5-4C91-AAE5-FC2C4DBEDE2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20642" y="1960171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sp>
        <p:nvSpPr>
          <p:cNvPr id="34" name="Text Placeholder 24">
            <a:extLst>
              <a:ext uri="{FF2B5EF4-FFF2-40B4-BE49-F238E27FC236}">
                <a16:creationId xmlns:a16="http://schemas.microsoft.com/office/drawing/2014/main" id="{6706F6A2-1599-4D73-9288-3ECEACDDCA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77939" y="1984171"/>
            <a:ext cx="2243918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BAE5E245-1702-4722-895D-0808BB0A868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906755" y="1977950"/>
            <a:ext cx="882686" cy="109220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8000" b="1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3</a:t>
            </a:r>
          </a:p>
        </p:txBody>
      </p:sp>
      <p:sp>
        <p:nvSpPr>
          <p:cNvPr id="36" name="Text Placeholder 24">
            <a:extLst>
              <a:ext uri="{FF2B5EF4-FFF2-40B4-BE49-F238E27FC236}">
                <a16:creationId xmlns:a16="http://schemas.microsoft.com/office/drawing/2014/main" id="{3701E665-3CED-413C-BAC6-CE003B1494E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64052" y="2001950"/>
            <a:ext cx="2959116" cy="1032355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7" name="Text Placeholder 24">
            <a:extLst>
              <a:ext uri="{FF2B5EF4-FFF2-40B4-BE49-F238E27FC236}">
                <a16:creationId xmlns:a16="http://schemas.microsoft.com/office/drawing/2014/main" id="{E01406B4-D44B-4D1E-91F3-D87541EAD4CE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020059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8" name="Text Placeholder 24">
            <a:extLst>
              <a:ext uri="{FF2B5EF4-FFF2-40B4-BE49-F238E27FC236}">
                <a16:creationId xmlns:a16="http://schemas.microsoft.com/office/drawing/2014/main" id="{9AAD5CF9-9A59-4C5F-8C29-B92AD6012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2718684" y="3103993"/>
            <a:ext cx="169862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39" name="Text Placeholder 24">
            <a:extLst>
              <a:ext uri="{FF2B5EF4-FFF2-40B4-BE49-F238E27FC236}">
                <a16:creationId xmlns:a16="http://schemas.microsoft.com/office/drawing/2014/main" id="{C6725172-65CC-4645-B23F-E77886468F3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794793" y="3103993"/>
            <a:ext cx="2599197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0" name="Text Placeholder 24">
            <a:extLst>
              <a:ext uri="{FF2B5EF4-FFF2-40B4-BE49-F238E27FC236}">
                <a16:creationId xmlns:a16="http://schemas.microsoft.com/office/drawing/2014/main" id="{0EA5E6CA-5C78-4B75-BA22-59750E7D450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876955" y="3102450"/>
            <a:ext cx="3726423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1" name="Text Placeholder 24">
            <a:extLst>
              <a:ext uri="{FF2B5EF4-FFF2-40B4-BE49-F238E27FC236}">
                <a16:creationId xmlns:a16="http://schemas.microsoft.com/office/drawing/2014/main" id="{E1C61752-F57C-4FBF-93F3-06F43CCA43C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657040" y="5751926"/>
            <a:ext cx="8877920" cy="470478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solidFill>
                  <a:schemeClr val="accent4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2" name="Text Placeholder 24">
            <a:extLst>
              <a:ext uri="{FF2B5EF4-FFF2-40B4-BE49-F238E27FC236}">
                <a16:creationId xmlns:a16="http://schemas.microsoft.com/office/drawing/2014/main" id="{E0232175-FB97-4039-8136-B9DD27441C05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794791" y="5070254"/>
            <a:ext cx="2599199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3" name="Text Placeholder 24">
            <a:extLst>
              <a:ext uri="{FF2B5EF4-FFF2-40B4-BE49-F238E27FC236}">
                <a16:creationId xmlns:a16="http://schemas.microsoft.com/office/drawing/2014/main" id="{6E5262C3-0603-403F-AB36-FB4EB9FC7BC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90713" y="5070254"/>
            <a:ext cx="3712665" cy="800100"/>
          </a:xfrm>
        </p:spPr>
        <p:txBody>
          <a:bodyPr>
            <a:normAutofit/>
          </a:bodyPr>
          <a:lstStyle>
            <a:lvl1pPr marL="0" indent="0">
              <a:buNone/>
              <a:defRPr sz="1600" b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44" name="Picture Placeholder 12">
            <a:extLst>
              <a:ext uri="{FF2B5EF4-FFF2-40B4-BE49-F238E27FC236}">
                <a16:creationId xmlns:a16="http://schemas.microsoft.com/office/drawing/2014/main" id="{D2FBACFC-8B68-4A37-95A4-26BE5A23D75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020058" y="3976866"/>
            <a:ext cx="3273552" cy="161848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6" name="Picture Placeholder 12">
            <a:extLst>
              <a:ext uri="{FF2B5EF4-FFF2-40B4-BE49-F238E27FC236}">
                <a16:creationId xmlns:a16="http://schemas.microsoft.com/office/drawing/2014/main" id="{5A6A36C6-8489-4333-927A-141D8F98AE50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4794792" y="4041034"/>
            <a:ext cx="2599199" cy="8961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7" name="Picture Placeholder 9">
            <a:extLst>
              <a:ext uri="{FF2B5EF4-FFF2-40B4-BE49-F238E27FC236}">
                <a16:creationId xmlns:a16="http://schemas.microsoft.com/office/drawing/2014/main" id="{BB2DF986-C446-4302-9099-B1512AD5D8CA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7876955" y="4041034"/>
            <a:ext cx="2599200" cy="8964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13890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E88C711-3D16-496B-BF96-001A0C0A3A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82374" y="6430061"/>
            <a:ext cx="241402" cy="197510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3410712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981036"/>
            <a:ext cx="10515600" cy="782638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DIVIDER SLIDE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b="1"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070604" y="4804366"/>
            <a:ext cx="4050792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4F6DD4A-6071-4D11-ABDB-28EA5AC871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1850" y="4942478"/>
            <a:ext cx="10515600" cy="459082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lang="en-US" sz="2300">
                <a:solidFill>
                  <a:schemeClr val="bg2"/>
                </a:solidFill>
              </a:defRPr>
            </a:lvl1pPr>
          </a:lstStyle>
          <a:p>
            <a:pPr marL="228600" lvl="0" indent="-228600" algn="ctr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2347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View of a lake with pine trees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685800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169256"/>
            <a:ext cx="5285914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136036"/>
            <a:ext cx="5285914" cy="857098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026" y="1992586"/>
            <a:ext cx="4428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302F0820-F94A-40EF-B3BE-26CD0CB5517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199" y="3100269"/>
            <a:ext cx="5288963" cy="2588637"/>
          </a:xfrm>
        </p:spPr>
        <p:txBody>
          <a:bodyPr lIns="0"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13956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 descr="Close up view of lake edge with mountain range background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3319272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097552-E3A8-41F6-B00B-4A39A247AA0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1093460"/>
            <a:ext cx="5320386" cy="782638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TEXT LAYOUT 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2" name="Text Placeholder 17">
            <a:extLst>
              <a:ext uri="{FF2B5EF4-FFF2-40B4-BE49-F238E27FC236}">
                <a16:creationId xmlns:a16="http://schemas.microsoft.com/office/drawing/2014/main" id="{028AD4F5-2320-4533-9EC4-9832091E65C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1248" y="2060240"/>
            <a:ext cx="5320386" cy="882524"/>
          </a:xfrm>
        </p:spPr>
        <p:txBody>
          <a:bodyPr>
            <a:normAutofit/>
          </a:bodyPr>
          <a:lstStyle>
            <a:lvl1pPr marL="0" indent="0" algn="l">
              <a:buNone/>
              <a:defRPr sz="2300">
                <a:solidFill>
                  <a:schemeClr val="bg2"/>
                </a:solidFill>
              </a:defRPr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822F33-D675-4E6C-BD09-D9C78365BB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4693" y="1916790"/>
            <a:ext cx="4500000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B6CBCCA-9781-462D-AF43-C6AAE3D1AAA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17897" y="1125545"/>
            <a:ext cx="4707842" cy="1849304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buFont typeface="Arial" panose="020B0604020202020204" pitchFamily="34" charset="0"/>
              <a:buChar char="•"/>
              <a:defRPr sz="1600" b="0" i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99193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Sectio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99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03373955-AB5B-4186-8098-9DBA0AB2650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159649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23A3472E-32B4-4CAD-B5D0-420AA3FB4CE3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6627121" y="2738211"/>
            <a:ext cx="4183650" cy="454353"/>
          </a:xfrm>
        </p:spPr>
        <p:txBody>
          <a:bodyPr>
            <a:noAutofit/>
          </a:bodyPr>
          <a:lstStyle>
            <a:lvl1pPr marL="0" indent="0"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1" name="Text Placeholder 26">
            <a:extLst>
              <a:ext uri="{FF2B5EF4-FFF2-40B4-BE49-F238E27FC236}">
                <a16:creationId xmlns:a16="http://schemas.microsoft.com/office/drawing/2014/main" id="{1AEED068-3EA0-4BF4-875C-02473E9EB0C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159649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2" name="Text Placeholder 26">
            <a:extLst>
              <a:ext uri="{FF2B5EF4-FFF2-40B4-BE49-F238E27FC236}">
                <a16:creationId xmlns:a16="http://schemas.microsoft.com/office/drawing/2014/main" id="{3590B9DA-A2DF-4AE1-9A98-C7B84F48C3A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27121" y="3428501"/>
            <a:ext cx="4365625" cy="2333625"/>
          </a:xfrm>
        </p:spPr>
        <p:txBody>
          <a:bodyPr>
            <a:normAutofit/>
          </a:bodyPr>
          <a:lstStyle>
            <a:lvl1pPr marL="180000" indent="-180000">
              <a:spcBef>
                <a:spcPts val="600"/>
              </a:spcBef>
              <a:buClr>
                <a:schemeClr val="bg2"/>
              </a:buClr>
              <a:defRPr sz="1600"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COMPARISON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111752" y="1667974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503723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1248" y="3359239"/>
            <a:ext cx="4357688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1248" y="2081624"/>
            <a:ext cx="4357688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CHART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1877" y="3191969"/>
            <a:ext cx="396849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Chart Placeholder 18">
            <a:extLst>
              <a:ext uri="{FF2B5EF4-FFF2-40B4-BE49-F238E27FC236}">
                <a16:creationId xmlns:a16="http://schemas.microsoft.com/office/drawing/2014/main" id="{BE9C98A7-B145-402E-BADA-CE785E3BA996}"/>
              </a:ext>
            </a:extLst>
          </p:cNvPr>
          <p:cNvSpPr>
            <a:spLocks noGrp="1"/>
          </p:cNvSpPr>
          <p:nvPr>
            <p:ph type="chart" sz="quarter" idx="32"/>
          </p:nvPr>
        </p:nvSpPr>
        <p:spPr>
          <a:xfrm>
            <a:off x="6981371" y="1246188"/>
            <a:ext cx="4284663" cy="436562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chart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253428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Text Placeholder 26">
            <a:extLst>
              <a:ext uri="{FF2B5EF4-FFF2-40B4-BE49-F238E27FC236}">
                <a16:creationId xmlns:a16="http://schemas.microsoft.com/office/drawing/2014/main" id="{B534F865-65DF-4129-9CE5-414E2493757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83563" y="3359239"/>
            <a:ext cx="2596896" cy="2252574"/>
          </a:xfrm>
        </p:spPr>
        <p:txBody>
          <a:bodyPr lIns="0" rIns="0">
            <a:noAutofit/>
          </a:bodyPr>
          <a:lstStyle>
            <a:lvl1pPr marL="0" indent="0" algn="l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683562" y="1757774"/>
            <a:ext cx="2669859" cy="1325563"/>
          </a:xfrm>
        </p:spPr>
        <p:txBody>
          <a:bodyPr lIns="0" rIns="0"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TABLE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D3F74C5-9ADD-4AE3-BCA5-88726CC2A1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8683563" y="3191969"/>
            <a:ext cx="1545336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3" name="Table Placeholder 17">
            <a:extLst>
              <a:ext uri="{FF2B5EF4-FFF2-40B4-BE49-F238E27FC236}">
                <a16:creationId xmlns:a16="http://schemas.microsoft.com/office/drawing/2014/main" id="{62814DE5-26B2-4A8E-BA8D-A2E4C5547EB9}"/>
              </a:ext>
            </a:extLst>
          </p:cNvPr>
          <p:cNvSpPr>
            <a:spLocks noGrp="1"/>
          </p:cNvSpPr>
          <p:nvPr>
            <p:ph type="tbl" sz="quarter" idx="17"/>
          </p:nvPr>
        </p:nvSpPr>
        <p:spPr>
          <a:xfrm>
            <a:off x="911225" y="1505433"/>
            <a:ext cx="6561138" cy="3847135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en-US" noProof="0"/>
              <a:t>Click icon to add table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4019475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83C23D1-BE9A-4E52-9BEF-D55C4CB757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1645798" y="6386170"/>
            <a:ext cx="307239" cy="343814"/>
          </a:xfrm>
          <a:prstGeom prst="rect">
            <a:avLst/>
          </a:prstGeom>
          <a:noFill/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0" name="Rectangle 9" descr="View of a lake and mountain range">
            <a:extLst>
              <a:ext uri="{FF2B5EF4-FFF2-40B4-BE49-F238E27FC236}">
                <a16:creationId xmlns:a16="http://schemas.microsoft.com/office/drawing/2014/main" id="{CECF654C-A7AE-4727-9F7F-492670C3E642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rcRect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34F3F28-2A24-40B5-AC8C-5A53DC799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2368296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1680000" scaled="0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D2C969-FCE5-427B-89DE-6A79722FB6F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7A2807-F7BA-4350-93C3-95213A4854E0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F6AE88-305E-4E68-AF8E-10BCB695A1D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5BAC97E-3C4E-4D04-8A57-DC61E07CB8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4" name="Text Placeholder 26">
            <a:extLst>
              <a:ext uri="{FF2B5EF4-FFF2-40B4-BE49-F238E27FC236}">
                <a16:creationId xmlns:a16="http://schemas.microsoft.com/office/drawing/2014/main" id="{B33A3032-1037-4342-827F-CF134997826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8201" y="1835244"/>
            <a:ext cx="10515599" cy="629105"/>
          </a:xfrm>
        </p:spPr>
        <p:txBody>
          <a:bodyPr lIns="0" rIns="0">
            <a:noAutofit/>
          </a:bodyPr>
          <a:lstStyle>
            <a:lvl1pPr marL="0" indent="0" algn="ctr">
              <a:buNone/>
              <a:defRPr sz="2300" b="0" i="0">
                <a:solidFill>
                  <a:schemeClr val="bg2"/>
                </a:solidFill>
              </a:defRPr>
            </a:lvl1pPr>
            <a:lvl2pPr marL="457200" indent="0">
              <a:buNone/>
              <a:defRPr sz="1800" b="1" i="1"/>
            </a:lvl2pPr>
            <a:lvl3pPr marL="914400" indent="0">
              <a:buNone/>
              <a:defRPr sz="1800" b="1" i="1"/>
            </a:lvl3pPr>
            <a:lvl4pPr marL="1371600" indent="0">
              <a:buNone/>
              <a:defRPr sz="1800" b="1" i="1"/>
            </a:lvl4pPr>
            <a:lvl5pPr marL="1828800" indent="0">
              <a:buNone/>
              <a:defRPr sz="1800" b="1" i="1"/>
            </a:lvl5pPr>
          </a:lstStyle>
          <a:p>
            <a:pPr lvl="0"/>
            <a:r>
              <a:rPr lang="en-US" noProof="0"/>
              <a:t>Edit master text styles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FD6F6A17-AFDC-40C7-9D63-50FA052A161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7629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BIG IMAGE SLIDE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668B9DC-C6AF-45D4-BBA3-A5EF781EA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759708" y="1667974"/>
            <a:ext cx="4672584" cy="36576"/>
          </a:xfrm>
          <a:prstGeom prst="rect">
            <a:avLst/>
          </a:prstGeom>
          <a:solidFill>
            <a:schemeClr val="bg2"/>
          </a:soli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1272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Unpaved road lined with trees, mountain side drive">
            <a:extLst>
              <a:ext uri="{FF2B5EF4-FFF2-40B4-BE49-F238E27FC236}">
                <a16:creationId xmlns:a16="http://schemas.microsoft.com/office/drawing/2014/main" id="{EC40FB52-44A8-43D1-8B33-F4E55A83AC38}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blipFill>
            <a:blip r:embed="rId2"/>
            <a:stretch>
              <a:fillRect l="-17" r="-17"/>
            </a:stretch>
          </a:blip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64ACA68-1C2C-4C4D-9CB4-1C8BF3E03F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9540" y="128016"/>
            <a:ext cx="11932920" cy="6601968"/>
          </a:xfrm>
          <a:prstGeom prst="rect">
            <a:avLst/>
          </a:prstGeom>
          <a:gradFill flip="none" rotWithShape="1">
            <a:gsLst>
              <a:gs pos="0">
                <a:schemeClr val="accent2">
                  <a:alpha val="80000"/>
                </a:schemeClr>
              </a:gs>
              <a:gs pos="100000">
                <a:schemeClr val="accent3">
                  <a:alpha val="80000"/>
                </a:schemeClr>
              </a:gs>
            </a:gsLst>
            <a:lin ang="0" scaled="1"/>
            <a:tileRect/>
          </a:gradFill>
          <a:ln w="12700" cap="flat">
            <a:noFill/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6ADBD7-8355-4951-B459-EC284BCE83A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A140A0-8435-451E-9A8E-9C33B97E1B11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en-US" noProof="0" dirty="0"/>
              <a:t>MM.DD.20XX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BDD90A-F598-4982-8244-00A2189F77B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510C334-F1CE-4CEF-ADC6-D1BADB9947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68873"/>
            <a:ext cx="10515600" cy="1325563"/>
          </a:xfrm>
        </p:spPr>
        <p:txBody>
          <a:bodyPr lIns="0" rIns="0"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VIDEO SLIDE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6E88236-C248-4008-9619-75BCE6D340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5908548" y="6114045"/>
            <a:ext cx="374904" cy="374904"/>
          </a:xfrm>
          <a:prstGeom prst="ellipse">
            <a:avLst/>
          </a:prstGeom>
          <a:noFill/>
          <a:ln w="12700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pPr algn="l"/>
            <a:endParaRPr lang="en-US" noProof="0" dirty="0"/>
          </a:p>
        </p:txBody>
      </p:sp>
      <p:sp>
        <p:nvSpPr>
          <p:cNvPr id="16" name="Media Placeholder 7">
            <a:extLst>
              <a:ext uri="{FF2B5EF4-FFF2-40B4-BE49-F238E27FC236}">
                <a16:creationId xmlns:a16="http://schemas.microsoft.com/office/drawing/2014/main" id="{A11F77F4-4B16-4503-B9B6-AE22C686E3E3}"/>
              </a:ext>
            </a:extLst>
          </p:cNvPr>
          <p:cNvSpPr>
            <a:spLocks noGrp="1"/>
          </p:cNvSpPr>
          <p:nvPr>
            <p:ph type="media" sz="quarter" idx="17"/>
          </p:nvPr>
        </p:nvSpPr>
        <p:spPr>
          <a:xfrm>
            <a:off x="1395984" y="1497770"/>
            <a:ext cx="9400032" cy="4215384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 noProof="0"/>
              <a:t>Click icon to add media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399738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75097E-EB08-4475-9112-275B8402794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821279" y="6118484"/>
            <a:ext cx="549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>
                <a:solidFill>
                  <a:schemeClr val="bg1"/>
                </a:solidFill>
                <a:latin typeface="+mn-lt"/>
              </a:defRPr>
            </a:lvl1pPr>
          </a:lstStyle>
          <a:p>
            <a:fld id="{D495E168-DA5E-4888-8D8A-92B118324C14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DB6A3A-74E6-4FE2-8AD2-CEB070447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0128AA-FDF4-4DD5-A009-3C58D2457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0482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B1C2DC0-7E13-4A66-9F9B-371BA9C6E4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118484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MM.DD.20XX</a:t>
            </a:r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1F296578-6D40-435B-861E-0904DDC10B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38200" y="6118484"/>
            <a:ext cx="33987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bg2"/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</p:spTree>
    <p:extLst>
      <p:ext uri="{BB962C8B-B14F-4D97-AF65-F5344CB8AC3E}">
        <p14:creationId xmlns:p14="http://schemas.microsoft.com/office/powerpoint/2010/main" val="32239991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7" r:id="rId2"/>
    <p:sldLayoutId id="2147483678" r:id="rId3"/>
    <p:sldLayoutId id="2147483679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87" r:id="rId17"/>
    <p:sldLayoutId id="2147483695" r:id="rId18"/>
    <p:sldLayoutId id="2147483688" r:id="rId19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000" b="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72" userDrawn="1">
          <p15:clr>
            <a:srgbClr val="F26B43"/>
          </p15:clr>
        </p15:guide>
        <p15:guide id="2" pos="574" userDrawn="1">
          <p15:clr>
            <a:srgbClr val="F26B43"/>
          </p15:clr>
        </p15:guide>
        <p15:guide id="3" pos="7106" userDrawn="1">
          <p15:clr>
            <a:srgbClr val="F26B43"/>
          </p15:clr>
        </p15:guide>
        <p15:guide id="4" orient="horz" pos="3748" userDrawn="1">
          <p15:clr>
            <a:srgbClr val="F26B43"/>
          </p15:clr>
        </p15:guide>
        <p15:guide id="5" pos="4407" userDrawn="1">
          <p15:clr>
            <a:srgbClr val="F26B43"/>
          </p15:clr>
        </p15:guide>
        <p15:guide id="6" pos="3273" userDrawn="1">
          <p15:clr>
            <a:srgbClr val="F26B43"/>
          </p15:clr>
        </p15:guide>
        <p15:guide id="7" pos="3840" userDrawn="1">
          <p15:clr>
            <a:srgbClr val="F26B43"/>
          </p15:clr>
        </p15:guide>
        <p15:guide id="8" orient="horz" pos="2160" userDrawn="1">
          <p15:clr>
            <a:srgbClr val="F26B43"/>
          </p15:clr>
        </p15:guide>
        <p15:guide id="9" pos="302" userDrawn="1">
          <p15:clr>
            <a:srgbClr val="F26B43"/>
          </p15:clr>
        </p15:guide>
        <p15:guide id="10" pos="737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7" Type="http://schemas.openxmlformats.org/officeDocument/2006/relationships/image" Target="../media/image2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microsoft.com/office/2007/relationships/hdphoto" Target="../media/hdphoto5.wdp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5857963-8D3D-4F24-B535-54652EE09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0857" y="2315361"/>
            <a:ext cx="10117959" cy="1993614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Who wants to go 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Camping during</a:t>
            </a:r>
            <a:b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Covid 19?</a:t>
            </a:r>
            <a:br>
              <a:rPr lang="en-US" dirty="0"/>
            </a:br>
            <a:endParaRPr lang="ru-RU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623514F-9C9F-4868-A7D9-66CAA07E615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Allen Virtusio, Carmela Monis, Julius Castro, Linda Stark, Tina Ren</a:t>
            </a:r>
            <a:endParaRPr lang="ru-RU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3163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DADF0-23DD-491B-8755-2E19692F9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Hypothesis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3E7209B-EA97-4E46-B935-409525612C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1A006E-2552-45AA-81E6-9D6D26A503C2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>
          <a:xfrm>
            <a:off x="451636" y="4967777"/>
            <a:ext cx="11288727" cy="607574"/>
          </a:xfrm>
        </p:spPr>
        <p:txBody>
          <a:bodyPr>
            <a:normAutofit fontScale="92500"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Did Covid-19 have a significant growth impact on camping gear while hurting other retail categories?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87816C2-385B-448D-A97D-6D6DC44D5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952" y="341787"/>
            <a:ext cx="2857500" cy="14287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CB88AF3-9CC9-4215-B04F-D3CC0F076F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1850" y="959313"/>
            <a:ext cx="3177593" cy="5497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E3D758-302E-43BE-B13B-DEACA480BA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8735" y="1015597"/>
            <a:ext cx="1855453" cy="1248712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ABEC49-A182-4A85-A2EF-EAE43F8E05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5507" y="2628900"/>
            <a:ext cx="4514850" cy="8001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scene3d>
            <a:camera prst="isometricOffAxis2Left"/>
            <a:lightRig rig="threePt" dir="t"/>
          </a:scene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4B2AA8E-26BA-4F21-87CE-0B2B858F9D8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200" y="2874009"/>
            <a:ext cx="2772029" cy="7485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4389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3D545-C417-48EA-9543-078BF8EB6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86" y="1226483"/>
            <a:ext cx="5285914" cy="782638"/>
          </a:xfrm>
        </p:spPr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Parameters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99A8D28-D968-408D-AA5E-1B16F071D7D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07108" y="2152814"/>
            <a:ext cx="4419901" cy="857098"/>
          </a:xfrm>
        </p:spPr>
        <p:txBody>
          <a:bodyPr>
            <a:normAutofit/>
          </a:bodyPr>
          <a:lstStyle/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RETAILERS: DSG, BACKCOUNTRY, REI, HIBBETT, MOOSEJAW, MACY’S, NORDSTROM’S, ZAPPOS.COM, ACADEMY, DILLARDS…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E54AC28-9C3E-4734-B2BB-5EC5F60F555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9785" y="2926021"/>
            <a:ext cx="5735272" cy="368450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TIME FRAME : NATIONAL RETAIL FEDERATION YEARS 2019 – 2020 (FEB – JAN)</a:t>
            </a:r>
          </a:p>
          <a:p>
            <a:pPr marL="0" indent="0">
              <a:buNone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STORE TYPES : BRICK AND MORTAR, ECOMMERCE, OUTLET</a:t>
            </a:r>
          </a:p>
          <a:p>
            <a:pPr marL="0" indent="0">
              <a:buNone/>
            </a:pPr>
            <a:endParaRPr lang="en-US" sz="14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APPAREL </a:t>
            </a:r>
          </a:p>
          <a:p>
            <a:pPr lvl="1"/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Pants, Capris, Jackets and Vests</a:t>
            </a:r>
          </a:p>
          <a:p>
            <a:pPr lvl="1"/>
            <a:endParaRPr lang="en-US" sz="1800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CAMPING GEAR </a:t>
            </a:r>
          </a:p>
          <a:p>
            <a:pPr lvl="1"/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Tents and Sleeping Bags</a:t>
            </a:r>
          </a:p>
          <a:p>
            <a:pPr lvl="1"/>
            <a:endParaRPr lang="en-US" sz="14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en-US" sz="1400" b="1" dirty="0">
                <a:latin typeface="Calibri" panose="020F0502020204030204" pitchFamily="34" charset="0"/>
                <a:cs typeface="Calibri" panose="020F0502020204030204" pitchFamily="34" charset="0"/>
              </a:rPr>
              <a:t>OTHER</a:t>
            </a:r>
          </a:p>
          <a:p>
            <a:pPr lvl="1"/>
            <a:r>
              <a:rPr lang="en-US" sz="14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Daypacks</a:t>
            </a:r>
          </a:p>
          <a:p>
            <a:pPr marL="457200" lvl="1" indent="0">
              <a:buNone/>
            </a:pPr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>
              <a:buNone/>
            </a:pPr>
            <a:endParaRPr lang="en-US" sz="14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dirty="0">
                <a:latin typeface="Calibri" panose="020F0502020204030204" pitchFamily="34" charset="0"/>
                <a:cs typeface="Calibri" panose="020F0502020204030204" pitchFamily="34" charset="0"/>
              </a:rPr>
              <a:t>Data Source : https://www.npd.com/wps/portal/npd/us/news/insights/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492004-FF5A-486F-BD35-52AACB74C65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3523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APPAREL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JACKETS, VESTS, PANTS and CAPRIS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17897" y="446314"/>
            <a:ext cx="4707842" cy="23544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Findings: </a:t>
            </a:r>
          </a:p>
          <a:p>
            <a:r>
              <a:rPr lang="en-US" dirty="0"/>
              <a:t>Apparel categories declined in 2020 vs 2019. </a:t>
            </a:r>
          </a:p>
          <a:p>
            <a:r>
              <a:rPr lang="en-US" dirty="0"/>
              <a:t>Biggest dip was in March and April as stores closed. </a:t>
            </a:r>
          </a:p>
          <a:p>
            <a:r>
              <a:rPr lang="en-US" dirty="0"/>
              <a:t>Average Unit Retail throughout 2020 was below the average in 2019 – more discounts. </a:t>
            </a:r>
          </a:p>
          <a:p>
            <a:r>
              <a:rPr lang="en-US" dirty="0"/>
              <a:t>There was an uptick in Apparel sales in October and November as retailers were heavily discounted for the holidays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1C5D8-D118-4FBF-AE01-4AD06D5E4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233" y="2942764"/>
            <a:ext cx="5459170" cy="353387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D9785FB-8C57-4070-BB4C-286C8B633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26" y="2969395"/>
            <a:ext cx="5187453" cy="34806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E9735A-1AD9-420F-BCCF-59EBAF9CC8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9333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715197" y="446314"/>
            <a:ext cx="1429784" cy="142978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50F4ADF-72D5-434D-A5FC-176A2DA90AD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9667" l="5222" r="90000"/>
                    </a14:imgEffect>
                  </a14:imgLayer>
                </a14:imgProps>
              </a:ext>
            </a:extLst>
          </a:blip>
          <a:srcRect l="28525" r="29681"/>
          <a:stretch/>
        </p:blipFill>
        <p:spPr>
          <a:xfrm>
            <a:off x="5473112" y="470639"/>
            <a:ext cx="897609" cy="214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84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DAYPACKS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060240"/>
            <a:ext cx="4856336" cy="60604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BACKPACKS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554741" y="367469"/>
            <a:ext cx="5189119" cy="236671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Findings:</a:t>
            </a:r>
            <a:r>
              <a:rPr lang="en-US" dirty="0"/>
              <a:t> </a:t>
            </a:r>
          </a:p>
          <a:p>
            <a:pPr algn="l"/>
            <a:r>
              <a:rPr lang="en-US" b="0" i="0" dirty="0">
                <a:effectLst/>
                <a:latin typeface="Slack-Lato"/>
              </a:rPr>
              <a:t>Covid made Ecommerce out performs B&amp;M.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lack-Lato"/>
              </a:rPr>
              <a:t>B&amp;M &amp; Ecommerce have similar trends.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lack-Lato"/>
              </a:rPr>
              <a:t>At 2020/April when it locked down, Ecommerce out performs B&amp;M even at a seasonal dip.</a:t>
            </a:r>
          </a:p>
          <a:p>
            <a:pPr algn="l"/>
            <a:r>
              <a:rPr lang="en-US" b="0" i="0" dirty="0">
                <a:effectLst/>
                <a:latin typeface="Slack-Lato"/>
              </a:rPr>
              <a:t>Daypack sales more after covid summer vacation</a:t>
            </a:r>
          </a:p>
          <a:p>
            <a:pPr algn="l"/>
            <a:r>
              <a:rPr lang="en-US" b="0" i="0" dirty="0">
                <a:effectLst/>
                <a:latin typeface="Slack-Lato"/>
              </a:rPr>
              <a:t>Due to school closures – June/July/Aug sales were very soft.  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lack-Lato"/>
              </a:rPr>
              <a:t>Covid summer vacation is a watershed.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  <a:latin typeface="Slack-Lato"/>
              </a:rPr>
              <a:t>The outperforming trend keeps until Christmas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23F931-044F-4E43-B6F7-3227658057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503" r="4529"/>
          <a:stretch/>
        </p:blipFill>
        <p:spPr>
          <a:xfrm>
            <a:off x="301401" y="2894509"/>
            <a:ext cx="5396183" cy="29079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721AAF-8B25-4F9B-82F5-B8FB57D4B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63" r="14590"/>
          <a:stretch/>
        </p:blipFill>
        <p:spPr>
          <a:xfrm>
            <a:off x="6865693" y="2894509"/>
            <a:ext cx="4485059" cy="29120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790FE1B7-E1DE-4307-A8EA-59B2DF119502}"/>
              </a:ext>
            </a:extLst>
          </p:cNvPr>
          <p:cNvSpPr/>
          <p:nvPr/>
        </p:nvSpPr>
        <p:spPr>
          <a:xfrm>
            <a:off x="3380294" y="4081173"/>
            <a:ext cx="516667" cy="511729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E4CB42D-10B4-495D-8129-CB9DFF0C62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96961" y="481406"/>
            <a:ext cx="1394692" cy="1394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650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8B51AE-252F-4958-A1E9-67C57179F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CAMPING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5F389B-861B-485A-AD81-A9172882D97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1248" y="2060240"/>
            <a:ext cx="5320386" cy="448068"/>
          </a:xfrm>
        </p:spPr>
        <p:txBody>
          <a:bodyPr>
            <a:norm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TENTS and SLEEPING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1FE0C33-CECE-4322-A29C-AEA87CDB13E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817897" y="1125545"/>
            <a:ext cx="4707842" cy="1382763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Findings :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large gap of the units sold in 19 vs 20 starting in April.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April, after shut downs occurred – Only camping and outdoor was an option for recreation. 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Saw a large spike in October as third wave hit the US.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D8D83-8EE8-4757-A48D-197DCB8CB8E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7CBD36-E928-427F-BCF4-3FF2B77D4C0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80C886-07D0-451C-BD20-F501315E63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778" b="87000" l="0" r="100000"/>
                    </a14:imgEffect>
                  </a14:imgLayer>
                </a14:imgProps>
              </a:ext>
            </a:extLst>
          </a:blip>
          <a:srcRect t="13089" r="-438" b="13149"/>
          <a:stretch/>
        </p:blipFill>
        <p:spPr>
          <a:xfrm>
            <a:off x="3867742" y="919575"/>
            <a:ext cx="1302463" cy="95652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8462A61-AA89-47E2-ADA0-A3B0E9F7C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358" r="8629"/>
          <a:stretch/>
        </p:blipFill>
        <p:spPr>
          <a:xfrm>
            <a:off x="281892" y="2692450"/>
            <a:ext cx="5092610" cy="35255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F600499-0CD5-4667-9422-7808C96514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667" l="31000" r="68778"/>
                    </a14:imgEffect>
                  </a14:imgLayer>
                </a14:imgProps>
              </a:ext>
            </a:extLst>
          </a:blip>
          <a:srcRect l="26404" r="26404"/>
          <a:stretch/>
        </p:blipFill>
        <p:spPr>
          <a:xfrm>
            <a:off x="5583106" y="2508308"/>
            <a:ext cx="1575230" cy="33379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CA1DCDD-7BF1-440D-8394-AA4E550044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6940" y="2692449"/>
            <a:ext cx="4643025" cy="342182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83CED35-74E0-400C-8665-097659B543FB}"/>
              </a:ext>
            </a:extLst>
          </p:cNvPr>
          <p:cNvSpPr txBox="1"/>
          <p:nvPr/>
        </p:nvSpPr>
        <p:spPr>
          <a:xfrm>
            <a:off x="7321483" y="6114277"/>
            <a:ext cx="45886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*https://coronavirus.jhu.edu/data/new-cases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F31D62D-974A-4695-B866-0F8013B4C632}"/>
              </a:ext>
            </a:extLst>
          </p:cNvPr>
          <p:cNvSpPr/>
          <p:nvPr/>
        </p:nvSpPr>
        <p:spPr>
          <a:xfrm>
            <a:off x="3834185" y="3934436"/>
            <a:ext cx="369221" cy="365125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A2A04D21-BB6D-4748-AE10-94BC4F058FBE}"/>
              </a:ext>
            </a:extLst>
          </p:cNvPr>
          <p:cNvSpPr/>
          <p:nvPr/>
        </p:nvSpPr>
        <p:spPr>
          <a:xfrm>
            <a:off x="9850490" y="5026403"/>
            <a:ext cx="369221" cy="365125"/>
          </a:xfrm>
          <a:prstGeom prst="ellipse">
            <a:avLst/>
          </a:prstGeom>
          <a:noFill/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2605C64-46DC-4392-8A97-9E75DF76A55F}"/>
              </a:ext>
            </a:extLst>
          </p:cNvPr>
          <p:cNvSpPr/>
          <p:nvPr/>
        </p:nvSpPr>
        <p:spPr>
          <a:xfrm>
            <a:off x="1787678" y="5119569"/>
            <a:ext cx="369221" cy="365125"/>
          </a:xfrm>
          <a:prstGeom prst="ellipse">
            <a:avLst/>
          </a:prstGeom>
          <a:noFill/>
          <a:ln>
            <a:solidFill>
              <a:schemeClr val="accent3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C632104-6079-4F03-8D50-7938C46EBC10}"/>
              </a:ext>
            </a:extLst>
          </p:cNvPr>
          <p:cNvSpPr/>
          <p:nvPr/>
        </p:nvSpPr>
        <p:spPr>
          <a:xfrm>
            <a:off x="8239494" y="5307927"/>
            <a:ext cx="369221" cy="365125"/>
          </a:xfrm>
          <a:prstGeom prst="ellipse">
            <a:avLst/>
          </a:prstGeom>
          <a:noFill/>
          <a:ln>
            <a:solidFill>
              <a:schemeClr val="accent3">
                <a:lumMod val="50000"/>
                <a:lumOff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023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8080" y="611944"/>
            <a:ext cx="5295835" cy="943625"/>
          </a:xfrm>
        </p:spPr>
        <p:txBody>
          <a:bodyPr/>
          <a:lstStyle/>
          <a:p>
            <a:r>
              <a:rPr lang="en-US" dirty="0"/>
              <a:t>TOTAL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7758" y="1754683"/>
            <a:ext cx="6644081" cy="1338855"/>
          </a:xfrm>
        </p:spPr>
        <p:txBody>
          <a:bodyPr/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Outdoor retailers had a decline of almost 12% in the units they sold in 2020 compared to 2019.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Similar pattern through both years.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sz="1600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Only saw an increase in camping equipment such as tents and sleeping bags.</a:t>
            </a:r>
            <a:endParaRPr lang="en-US" sz="16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A2F9D7C-EFE5-4584-84A1-ED914E525E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870" y="3135953"/>
            <a:ext cx="4337384" cy="3253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A2DF9C9-6644-4F6E-A457-9FBE7A509A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2973" y="3764463"/>
            <a:ext cx="2866047" cy="179029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623AEBF-C1E2-4395-8DD5-DC8ED4B6E2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140" r="2072"/>
          <a:stretch/>
        </p:blipFill>
        <p:spPr>
          <a:xfrm>
            <a:off x="7607079" y="3161121"/>
            <a:ext cx="4362051" cy="320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3915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E1BA9B4B-C586-4B6B-8142-E49AC2D37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POST MORTEM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30E50A-AB9F-4122-B5E0-DE40C6E4830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we would do differently.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BFCB07-6C49-4FD9-A60E-365443B88F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04174" y="2473779"/>
            <a:ext cx="4183650" cy="454353"/>
          </a:xfrm>
        </p:spPr>
        <p:txBody>
          <a:bodyPr/>
          <a:lstStyle/>
          <a:p>
            <a:pPr algn="ctr"/>
            <a:r>
              <a:rPr lang="en-US" dirty="0"/>
              <a:t>LIMITATIONS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FC3CF09-BAFF-4590-A12C-E378DFF1DA5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3606428" y="3282113"/>
            <a:ext cx="4979143" cy="2836371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Would have pulled in more camping equipment categories – grills, kayaks, coolers…</a:t>
            </a:r>
          </a:p>
          <a:p>
            <a:pPr algn="ctr"/>
            <a:r>
              <a:rPr lang="en-US" dirty="0"/>
              <a:t>Could have looked at other apparel items</a:t>
            </a:r>
          </a:p>
          <a:p>
            <a:pPr algn="ctr"/>
            <a:r>
              <a:rPr lang="en-US" dirty="0"/>
              <a:t>Could have looked at National Parks attendance and camp site reservations. </a:t>
            </a:r>
          </a:p>
          <a:p>
            <a:pPr algn="ctr"/>
            <a:r>
              <a:rPr lang="en-US" dirty="0"/>
              <a:t>Could have used more years than just 2019 and 2020 to get a broader picture. </a:t>
            </a:r>
          </a:p>
          <a:p>
            <a:pPr algn="ctr"/>
            <a:r>
              <a:rPr lang="en-US" dirty="0"/>
              <a:t>Could have done a survey. </a:t>
            </a:r>
          </a:p>
          <a:p>
            <a:pPr marL="0" indent="0" algn="ctr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132B1B3-C6FB-4075-BF96-89BEEBC1E9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95E168-DA5E-4888-8D8A-92B118324C14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293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64AC00"/>
      </a:dk2>
      <a:lt2>
        <a:srgbClr val="CBFF00"/>
      </a:lt2>
      <a:accent1>
        <a:srgbClr val="002E62"/>
      </a:accent1>
      <a:accent2>
        <a:srgbClr val="004CB9"/>
      </a:accent2>
      <a:accent3>
        <a:srgbClr val="005500"/>
      </a:accent3>
      <a:accent4>
        <a:srgbClr val="16B3DC"/>
      </a:accent4>
      <a:accent5>
        <a:srgbClr val="F9DC5C"/>
      </a:accent5>
      <a:accent6>
        <a:srgbClr val="EF626C"/>
      </a:accent6>
      <a:hlink>
        <a:srgbClr val="FFFFFF"/>
      </a:hlink>
      <a:folHlink>
        <a:srgbClr val="FFFFFF"/>
      </a:folHlink>
    </a:clrScheme>
    <a:fontScheme name="Custom 21">
      <a:majorFont>
        <a:latin typeface="Gill Sans MT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2"/>
        </a:solidFill>
        <a:ln w="12700" cap="flat">
          <a:noFill/>
          <a:prstDash val="solid"/>
          <a:miter/>
        </a:ln>
      </a:spPr>
      <a:bodyPr rtlCol="0" anchor="ctr"/>
      <a:lstStyle>
        <a:defPPr algn="l">
          <a:defRPr dirty="0"/>
        </a:defPPr>
      </a:lstStyle>
    </a:spDef>
  </a:objectDefaults>
  <a:extraClrSchemeLst/>
  <a:extLst>
    <a:ext uri="{05A4C25C-085E-4340-85A3-A5531E510DB2}">
      <thm15:themeFamily xmlns:thm15="http://schemas.microsoft.com/office/thememl/2012/main" name="TF22977542_Outdoors presentation_RVA_v4.potx" id="{6CD96AFB-7D75-48FF-A856-C8B82BF3C12B}" vid="{1E6ACFD4-3AE6-4944-B76B-DA44E915EC7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935B1F0-3442-4957-9701-25816EFDB64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F60B100-7079-4DE7-AF7C-20BFB1D62C4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26A71AF-4CF2-4B95-BFB6-5C2750025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Outdoors presentation</Template>
  <TotalTime>142</TotalTime>
  <Words>458</Words>
  <Application>Microsoft Office PowerPoint</Application>
  <PresentationFormat>Widescreen</PresentationFormat>
  <Paragraphs>67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Franklin Gothic Book</vt:lpstr>
      <vt:lpstr>Gill Sans MT</vt:lpstr>
      <vt:lpstr>Slack-Lato</vt:lpstr>
      <vt:lpstr>Office Theme</vt:lpstr>
      <vt:lpstr>Who wants to go  Camping during Covid 19? </vt:lpstr>
      <vt:lpstr>Hypothesis</vt:lpstr>
      <vt:lpstr>Parameters</vt:lpstr>
      <vt:lpstr>APPAREL </vt:lpstr>
      <vt:lpstr>DAYPACKS</vt:lpstr>
      <vt:lpstr>CAMPING</vt:lpstr>
      <vt:lpstr>TOTAL</vt:lpstr>
      <vt:lpstr>POST MORTEM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Outdoor Retail vs  Covid 19</dc:title>
  <dc:creator>Julius Castro</dc:creator>
  <cp:lastModifiedBy>Julius Castro</cp:lastModifiedBy>
  <cp:revision>17</cp:revision>
  <dcterms:created xsi:type="dcterms:W3CDTF">2021-04-29T03:27:56Z</dcterms:created>
  <dcterms:modified xsi:type="dcterms:W3CDTF">2021-04-30T03:53:18Z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